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2"/>
  </p:notesMasterIdLst>
  <p:handoutMasterIdLst>
    <p:handoutMasterId r:id="rId33"/>
  </p:handoutMasterIdLst>
  <p:sldIdLst>
    <p:sldId id="435" r:id="rId3"/>
    <p:sldId id="436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18" r:id="rId15"/>
    <p:sldId id="419" r:id="rId16"/>
    <p:sldId id="421" r:id="rId17"/>
    <p:sldId id="420" r:id="rId18"/>
    <p:sldId id="422" r:id="rId19"/>
    <p:sldId id="423" r:id="rId20"/>
    <p:sldId id="424" r:id="rId21"/>
    <p:sldId id="425" r:id="rId22"/>
    <p:sldId id="426" r:id="rId23"/>
    <p:sldId id="427" r:id="rId24"/>
    <p:sldId id="428" r:id="rId25"/>
    <p:sldId id="429" r:id="rId26"/>
    <p:sldId id="430" r:id="rId27"/>
    <p:sldId id="431" r:id="rId28"/>
    <p:sldId id="434" r:id="rId29"/>
    <p:sldId id="432" r:id="rId30"/>
    <p:sldId id="433" r:id="rId31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Title to Real Estate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BE2C976-8DA9-400E-ACA0-0FA0FBF18EB6}">
      <dgm:prSet custT="1"/>
      <dgm:spPr/>
      <dgm:t>
        <a:bodyPr/>
        <a:lstStyle/>
        <a:p>
          <a:r>
            <a:rPr lang="en-US" sz="2800" b="0" dirty="0"/>
            <a:t>Deeds of Conveyance</a:t>
          </a:r>
        </a:p>
      </dgm:t>
    </dgm:pt>
    <dgm:pt modelId="{5DC15339-7E6F-42F3-A699-47826E44CB99}" type="parTrans" cxnId="{B7EC829D-2941-4A40-9EB3-2C5B3401D8D4}">
      <dgm:prSet/>
      <dgm:spPr/>
      <dgm:t>
        <a:bodyPr/>
        <a:lstStyle/>
        <a:p>
          <a:endParaRPr lang="en-US"/>
        </a:p>
      </dgm:t>
    </dgm:pt>
    <dgm:pt modelId="{20D2838A-0735-418F-9637-131C9FE25915}" type="sibTrans" cxnId="{B7EC829D-2941-4A40-9EB3-2C5B3401D8D4}">
      <dgm:prSet/>
      <dgm:spPr/>
      <dgm:t>
        <a:bodyPr/>
        <a:lstStyle/>
        <a:p>
          <a:endParaRPr lang="en-US"/>
        </a:p>
      </dgm:t>
    </dgm:pt>
    <dgm:pt modelId="{C40A2126-080E-4304-A953-7F996167BEFF}">
      <dgm:prSet custT="1"/>
      <dgm:spPr/>
      <dgm:t>
        <a:bodyPr/>
        <a:lstStyle/>
        <a:p>
          <a:r>
            <a:rPr lang="en-US" sz="2800" b="0" dirty="0"/>
            <a:t>Wills</a:t>
          </a:r>
        </a:p>
      </dgm:t>
    </dgm:pt>
    <dgm:pt modelId="{B383E07B-7C62-46B3-93F9-10CECD80476D}" type="parTrans" cxnId="{1A4311DB-3582-491C-855F-A40DBE236179}">
      <dgm:prSet/>
      <dgm:spPr/>
      <dgm:t>
        <a:bodyPr/>
        <a:lstStyle/>
        <a:p>
          <a:endParaRPr lang="en-US"/>
        </a:p>
      </dgm:t>
    </dgm:pt>
    <dgm:pt modelId="{2D36EE2E-913C-4232-A4C4-E238CFE4564A}" type="sibTrans" cxnId="{1A4311DB-3582-491C-855F-A40DBE236179}">
      <dgm:prSet/>
      <dgm:spPr/>
      <dgm:t>
        <a:bodyPr/>
        <a:lstStyle/>
        <a:p>
          <a:endParaRPr lang="en-US"/>
        </a:p>
      </dgm:t>
    </dgm:pt>
    <dgm:pt modelId="{00411309-3086-4481-9350-D9D20DF1B7E1}">
      <dgm:prSet custT="1"/>
      <dgm:spPr/>
      <dgm:t>
        <a:bodyPr/>
        <a:lstStyle/>
        <a:p>
          <a:r>
            <a:rPr lang="en-US" sz="2800" b="0" dirty="0"/>
            <a:t>Involuntary Title Transfer</a:t>
          </a:r>
        </a:p>
      </dgm:t>
    </dgm:pt>
    <dgm:pt modelId="{0914EBE9-DD97-452D-8427-CD49E7356417}" type="parTrans" cxnId="{55B12AB8-4D56-4EE0-A57C-BF93DAA27E87}">
      <dgm:prSet/>
      <dgm:spPr/>
      <dgm:t>
        <a:bodyPr/>
        <a:lstStyle/>
        <a:p>
          <a:endParaRPr lang="en-US"/>
        </a:p>
      </dgm:t>
    </dgm:pt>
    <dgm:pt modelId="{7E959382-AD5B-4F22-A556-DCD980F9ABA8}" type="sibTrans" cxnId="{55B12AB8-4D56-4EE0-A57C-BF93DAA27E87}">
      <dgm:prSet/>
      <dgm:spPr/>
      <dgm:t>
        <a:bodyPr/>
        <a:lstStyle/>
        <a:p>
          <a:endParaRPr lang="en-US"/>
        </a:p>
      </dgm:t>
    </dgm:pt>
    <dgm:pt modelId="{AB5B1BD5-084B-499E-9D59-449F9E281390}">
      <dgm:prSet custT="1"/>
      <dgm:spPr/>
      <dgm:t>
        <a:bodyPr/>
        <a:lstStyle/>
        <a:p>
          <a:r>
            <a:rPr lang="en-US" sz="2800" b="0" dirty="0"/>
            <a:t>Title Records</a:t>
          </a:r>
        </a:p>
      </dgm:t>
    </dgm:pt>
    <dgm:pt modelId="{34672E7B-2C52-4DF7-8D00-9C2A5EC15139}" type="parTrans" cxnId="{8B8479AF-4355-46A4-AE60-C542681C4C00}">
      <dgm:prSet/>
      <dgm:spPr/>
      <dgm:t>
        <a:bodyPr/>
        <a:lstStyle/>
        <a:p>
          <a:endParaRPr lang="en-US"/>
        </a:p>
      </dgm:t>
    </dgm:pt>
    <dgm:pt modelId="{AE485E0C-AD63-44CC-BE8D-2DD3EEA4303B}" type="sibTrans" cxnId="{8B8479AF-4355-46A4-AE60-C542681C4C00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5" custLinFactNeighborX="570" custLinFactNeighborY="-42275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E956BC39-886D-4D7E-9C27-0D47263DA932}" type="pres">
      <dgm:prSet presAssocID="{7BE2C976-8DA9-400E-ACA0-0FA0FBF18EB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3928358-5541-494D-A1A8-7DE94121236E}" type="pres">
      <dgm:prSet presAssocID="{20D2838A-0735-418F-9637-131C9FE25915}" presName="spacer" presStyleCnt="0"/>
      <dgm:spPr/>
    </dgm:pt>
    <dgm:pt modelId="{180DFD21-BF29-41CC-812C-0754E42C971E}" type="pres">
      <dgm:prSet presAssocID="{C40A2126-080E-4304-A953-7F996167BEFF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45ECFD9D-3D6B-431A-8C91-D8008AA27A99}" type="pres">
      <dgm:prSet presAssocID="{2D36EE2E-913C-4232-A4C4-E238CFE4564A}" presName="spacer" presStyleCnt="0"/>
      <dgm:spPr/>
    </dgm:pt>
    <dgm:pt modelId="{E4637E81-1786-41B3-8D5D-8415188612A4}" type="pres">
      <dgm:prSet presAssocID="{00411309-3086-4481-9350-D9D20DF1B7E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C4A5B53-E40A-4E1A-892B-D0677ED83110}" type="pres">
      <dgm:prSet presAssocID="{7E959382-AD5B-4F22-A556-DCD980F9ABA8}" presName="spacer" presStyleCnt="0"/>
      <dgm:spPr/>
    </dgm:pt>
    <dgm:pt modelId="{CAED9363-5348-414D-B555-0266C99BA750}" type="pres">
      <dgm:prSet presAssocID="{AB5B1BD5-084B-499E-9D59-449F9E28139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69935904-0659-4072-A1CF-6DAF80371099}" type="presOf" srcId="{6819D456-DB70-4462-A4D0-E01F8287C35C}" destId="{F8657375-F6AF-454D-8B1A-A71022EE2F15}" srcOrd="0" destOrd="0" presId="urn:microsoft.com/office/officeart/2005/8/layout/vList2"/>
    <dgm:cxn modelId="{92FEFF25-8215-44D2-A9EA-BD16A14B7B60}" type="presOf" srcId="{00411309-3086-4481-9350-D9D20DF1B7E1}" destId="{E4637E81-1786-41B3-8D5D-8415188612A4}" srcOrd="0" destOrd="0" presId="urn:microsoft.com/office/officeart/2005/8/layout/vList2"/>
    <dgm:cxn modelId="{7319A338-FF49-4A12-A31C-5AD366AB1ED5}" type="presOf" srcId="{C40A2126-080E-4304-A953-7F996167BEFF}" destId="{180DFD21-BF29-41CC-812C-0754E42C971E}" srcOrd="0" destOrd="0" presId="urn:microsoft.com/office/officeart/2005/8/layout/vList2"/>
    <dgm:cxn modelId="{EC6C4065-15A7-4667-9FFC-7EBDFAD0A04F}" type="presOf" srcId="{7BE2C976-8DA9-400E-ACA0-0FA0FBF18EB6}" destId="{E956BC39-886D-4D7E-9C27-0D47263DA932}" srcOrd="0" destOrd="0" presId="urn:microsoft.com/office/officeart/2005/8/layout/vList2"/>
    <dgm:cxn modelId="{6CFF874B-67C5-4E16-B22E-B935E29B33A8}" type="presOf" srcId="{AB5B1BD5-084B-499E-9D59-449F9E281390}" destId="{CAED9363-5348-414D-B555-0266C99BA750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0A045F92-9F5A-44AE-9C7C-47130204FCA3}" type="presOf" srcId="{420FE836-15B6-40BC-9F25-40BD8E0A5E39}" destId="{61E18645-9A1E-41BA-8952-7654E9D4A096}" srcOrd="0" destOrd="0" presId="urn:microsoft.com/office/officeart/2005/8/layout/vList2"/>
    <dgm:cxn modelId="{B7EC829D-2941-4A40-9EB3-2C5B3401D8D4}" srcId="{420FE836-15B6-40BC-9F25-40BD8E0A5E39}" destId="{7BE2C976-8DA9-400E-ACA0-0FA0FBF18EB6}" srcOrd="1" destOrd="0" parTransId="{5DC15339-7E6F-42F3-A699-47826E44CB99}" sibTransId="{20D2838A-0735-418F-9637-131C9FE25915}"/>
    <dgm:cxn modelId="{8B8479AF-4355-46A4-AE60-C542681C4C00}" srcId="{420FE836-15B6-40BC-9F25-40BD8E0A5E39}" destId="{AB5B1BD5-084B-499E-9D59-449F9E281390}" srcOrd="4" destOrd="0" parTransId="{34672E7B-2C52-4DF7-8D00-9C2A5EC15139}" sibTransId="{AE485E0C-AD63-44CC-BE8D-2DD3EEA4303B}"/>
    <dgm:cxn modelId="{55B12AB8-4D56-4EE0-A57C-BF93DAA27E87}" srcId="{420FE836-15B6-40BC-9F25-40BD8E0A5E39}" destId="{00411309-3086-4481-9350-D9D20DF1B7E1}" srcOrd="3" destOrd="0" parTransId="{0914EBE9-DD97-452D-8427-CD49E7356417}" sibTransId="{7E959382-AD5B-4F22-A556-DCD980F9ABA8}"/>
    <dgm:cxn modelId="{1A4311DB-3582-491C-855F-A40DBE236179}" srcId="{420FE836-15B6-40BC-9F25-40BD8E0A5E39}" destId="{C40A2126-080E-4304-A953-7F996167BEFF}" srcOrd="2" destOrd="0" parTransId="{B383E07B-7C62-46B3-93F9-10CECD80476D}" sibTransId="{2D36EE2E-913C-4232-A4C4-E238CFE4564A}"/>
    <dgm:cxn modelId="{775984AC-409D-4994-B2E3-6344C9D909D9}" type="presParOf" srcId="{61E18645-9A1E-41BA-8952-7654E9D4A096}" destId="{F8657375-F6AF-454D-8B1A-A71022EE2F15}" srcOrd="0" destOrd="0" presId="urn:microsoft.com/office/officeart/2005/8/layout/vList2"/>
    <dgm:cxn modelId="{22EC8DB6-DFDA-424B-8FBF-A4D335851021}" type="presParOf" srcId="{61E18645-9A1E-41BA-8952-7654E9D4A096}" destId="{2A581299-9EDE-4CC3-99DE-E79BADEB3DD9}" srcOrd="1" destOrd="0" presId="urn:microsoft.com/office/officeart/2005/8/layout/vList2"/>
    <dgm:cxn modelId="{DD392B10-A07E-43D7-BA14-A6B278337C14}" type="presParOf" srcId="{61E18645-9A1E-41BA-8952-7654E9D4A096}" destId="{E956BC39-886D-4D7E-9C27-0D47263DA932}" srcOrd="2" destOrd="0" presId="urn:microsoft.com/office/officeart/2005/8/layout/vList2"/>
    <dgm:cxn modelId="{F66A3661-221B-4B47-B25B-95F2E96A95EB}" type="presParOf" srcId="{61E18645-9A1E-41BA-8952-7654E9D4A096}" destId="{23928358-5541-494D-A1A8-7DE94121236E}" srcOrd="3" destOrd="0" presId="urn:microsoft.com/office/officeart/2005/8/layout/vList2"/>
    <dgm:cxn modelId="{4B3A3EFB-7E8B-464F-985B-8F4DB084F18B}" type="presParOf" srcId="{61E18645-9A1E-41BA-8952-7654E9D4A096}" destId="{180DFD21-BF29-41CC-812C-0754E42C971E}" srcOrd="4" destOrd="0" presId="urn:microsoft.com/office/officeart/2005/8/layout/vList2"/>
    <dgm:cxn modelId="{0FBD0BB3-45C0-4B55-994B-1352586D3294}" type="presParOf" srcId="{61E18645-9A1E-41BA-8952-7654E9D4A096}" destId="{45ECFD9D-3D6B-431A-8C91-D8008AA27A99}" srcOrd="5" destOrd="0" presId="urn:microsoft.com/office/officeart/2005/8/layout/vList2"/>
    <dgm:cxn modelId="{EC7D22CC-AF68-4A41-86EF-7016B0C6AC61}" type="presParOf" srcId="{61E18645-9A1E-41BA-8952-7654E9D4A096}" destId="{E4637E81-1786-41B3-8D5D-8415188612A4}" srcOrd="6" destOrd="0" presId="urn:microsoft.com/office/officeart/2005/8/layout/vList2"/>
    <dgm:cxn modelId="{DE35DF1E-BC85-4714-BAEA-A0B7607C65FF}" type="presParOf" srcId="{61E18645-9A1E-41BA-8952-7654E9D4A096}" destId="{5C4A5B53-E40A-4E1A-892B-D0677ED83110}" srcOrd="7" destOrd="0" presId="urn:microsoft.com/office/officeart/2005/8/layout/vList2"/>
    <dgm:cxn modelId="{08EAF5E5-6E00-41EA-93EB-7DAF4CBB3327}" type="presParOf" srcId="{61E18645-9A1E-41BA-8952-7654E9D4A096}" destId="{CAED9363-5348-414D-B555-0266C99BA75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0"/>
          <a:ext cx="4305301" cy="638564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Title to Real Estate</a:t>
          </a:r>
        </a:p>
      </dsp:txBody>
      <dsp:txXfrm>
        <a:off x="31172" y="31172"/>
        <a:ext cx="4242957" cy="576220"/>
      </dsp:txXfrm>
    </dsp:sp>
    <dsp:sp modelId="{E956BC39-886D-4D7E-9C27-0D47263DA932}">
      <dsp:nvSpPr>
        <dsp:cNvPr id="0" name=""/>
        <dsp:cNvSpPr/>
      </dsp:nvSpPr>
      <dsp:spPr>
        <a:xfrm>
          <a:off x="0" y="653819"/>
          <a:ext cx="4305301" cy="638564"/>
        </a:xfrm>
        <a:prstGeom prst="roundRect">
          <a:avLst/>
        </a:prstGeom>
        <a:solidFill>
          <a:schemeClr val="accent1">
            <a:shade val="80000"/>
            <a:hueOff val="0"/>
            <a:satOff val="-20558"/>
            <a:lumOff val="103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Deeds of Conveyance</a:t>
          </a:r>
        </a:p>
      </dsp:txBody>
      <dsp:txXfrm>
        <a:off x="31172" y="684991"/>
        <a:ext cx="4242957" cy="576220"/>
      </dsp:txXfrm>
    </dsp:sp>
    <dsp:sp modelId="{180DFD21-BF29-41CC-812C-0754E42C971E}">
      <dsp:nvSpPr>
        <dsp:cNvPr id="0" name=""/>
        <dsp:cNvSpPr/>
      </dsp:nvSpPr>
      <dsp:spPr>
        <a:xfrm>
          <a:off x="0" y="1306417"/>
          <a:ext cx="4305301" cy="638564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Wills</a:t>
          </a:r>
        </a:p>
      </dsp:txBody>
      <dsp:txXfrm>
        <a:off x="31172" y="1337589"/>
        <a:ext cx="4242957" cy="576220"/>
      </dsp:txXfrm>
    </dsp:sp>
    <dsp:sp modelId="{E4637E81-1786-41B3-8D5D-8415188612A4}">
      <dsp:nvSpPr>
        <dsp:cNvPr id="0" name=""/>
        <dsp:cNvSpPr/>
      </dsp:nvSpPr>
      <dsp:spPr>
        <a:xfrm>
          <a:off x="0" y="1959016"/>
          <a:ext cx="4305301" cy="638564"/>
        </a:xfrm>
        <a:prstGeom prst="roundRect">
          <a:avLst/>
        </a:prstGeom>
        <a:solidFill>
          <a:schemeClr val="accent1">
            <a:shade val="80000"/>
            <a:hueOff val="0"/>
            <a:satOff val="-61673"/>
            <a:lumOff val="309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Involuntary Title Transfer</a:t>
          </a:r>
        </a:p>
      </dsp:txBody>
      <dsp:txXfrm>
        <a:off x="31172" y="1990188"/>
        <a:ext cx="4242957" cy="576220"/>
      </dsp:txXfrm>
    </dsp:sp>
    <dsp:sp modelId="{CAED9363-5348-414D-B555-0266C99BA750}">
      <dsp:nvSpPr>
        <dsp:cNvPr id="0" name=""/>
        <dsp:cNvSpPr/>
      </dsp:nvSpPr>
      <dsp:spPr>
        <a:xfrm>
          <a:off x="0" y="2611614"/>
          <a:ext cx="4305301" cy="638564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Title Records</a:t>
          </a:r>
        </a:p>
      </dsp:txBody>
      <dsp:txXfrm>
        <a:off x="31172" y="2642786"/>
        <a:ext cx="4242957" cy="576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7213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2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737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8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308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33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2042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4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30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80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58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43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98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616"/>
            <a:ext cx="9144000" cy="687761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" y="-19616"/>
            <a:ext cx="9144000" cy="6867053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28600" y="622429"/>
            <a:ext cx="8801099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6: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TRANSFERRING &amp; RECORDING TITLE TO REAL ESTATE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419349" y="2219871"/>
          <a:ext cx="4305301" cy="32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13862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6  Transferring &amp; Recording Title         Slide 6-1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303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Deed clauses and covenants (cont.)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Deed warrants: 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Seizin – grantor owns, can convey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Quiet enjoyment – no 3</a:t>
            </a:r>
            <a:r>
              <a:rPr lang="en-US" baseline="30000" dirty="0"/>
              <a:t>rd</a:t>
            </a:r>
            <a:r>
              <a:rPr lang="en-US" dirty="0"/>
              <a:t> party title claims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Further assurance – owner will assist if disputes arise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Warranty forever – good title, will defend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Encumbrances – none besides those listed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Grantor's acts – no title impairment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019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Deed types: statutory deeds &amp; special purpose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7 types of deed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2778" b="14444"/>
          <a:stretch/>
        </p:blipFill>
        <p:spPr bwMode="auto">
          <a:xfrm>
            <a:off x="3585029" y="1219200"/>
            <a:ext cx="4876800" cy="506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10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Deed types: statutory deeds 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Bargain and sale:  "I own, won't defend“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General warranty</a:t>
            </a:r>
            <a:r>
              <a:rPr lang="en-US" sz="2400" dirty="0"/>
              <a:t>:  "I own, will defend“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Special warranty:  "I own, warrant myself only“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Quitclaim</a:t>
            </a:r>
            <a:r>
              <a:rPr lang="en-US" sz="2000" dirty="0"/>
              <a:t>:  </a:t>
            </a:r>
            <a:r>
              <a:rPr lang="en-US" sz="2400" dirty="0"/>
              <a:t>"I may or may not own,  won't defend</a:t>
            </a:r>
            <a:r>
              <a:rPr lang="en-US" sz="2000" dirty="0"/>
              <a:t>"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166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6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6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600" b="1" dirty="0"/>
              <a:t>Deed types: special purpose deeds </a:t>
            </a:r>
            <a:br>
              <a:rPr lang="en-US" sz="2400" b="1" dirty="0"/>
            </a:br>
            <a:endParaRPr lang="en-US" sz="26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Personal representative’s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decedent estate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Guardian’s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Transfer minor or incompetent’s estate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Sheriff’s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foreclosed property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Deed of trust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property to trustee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Reconveyance deed used to convey back to borrower</a:t>
            </a:r>
            <a:br>
              <a:rPr lang="en-US" sz="2600" dirty="0"/>
            </a:br>
            <a:endParaRPr lang="en-US" sz="2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881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 fontScale="85000"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8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600" b="1" dirty="0"/>
              <a:t>Deed types: special purpose deeds (cont.)</a:t>
            </a:r>
            <a:br>
              <a:rPr lang="en-US" sz="2600" b="1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Deed </a:t>
            </a:r>
            <a:r>
              <a:rPr lang="en-US" sz="2600" i="1" dirty="0"/>
              <a:t>in</a:t>
            </a:r>
            <a:r>
              <a:rPr lang="en-US" sz="2600" dirty="0"/>
              <a:t> trust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to a land trust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Master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land to condo developer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Partition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partitioned property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Patent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government property to private owner</a:t>
            </a:r>
            <a:br>
              <a:rPr lang="en-US" sz="2600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Tax deed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Convey property sold at tax sale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172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600" b="1" dirty="0"/>
              <a:t>Transfer tax</a:t>
            </a:r>
            <a:br>
              <a:rPr lang="en-US" sz="2600" b="1" dirty="0"/>
            </a:br>
            <a:endParaRPr lang="en-US" sz="26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State tax on property conveyances 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Amount of tax based on price of property</a:t>
            </a:r>
          </a:p>
          <a:p>
            <a:pPr marL="914400" lvl="2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Called ‘documentary stamp tax’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Payment is evidenced on the deed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722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Wills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Last will and testament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Voluntary transfer to heirs after death</a:t>
            </a:r>
            <a:br>
              <a:rPr lang="en-US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Maker: devisor or testator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Heir / beneficiary: devisee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Estate / property transferred: devise</a:t>
            </a:r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057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Wills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Types of will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Witnessed</a:t>
            </a:r>
            <a:r>
              <a:rPr lang="en-US" sz="2400" dirty="0"/>
              <a:t>: in writing; two + witnesses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Holographic</a:t>
            </a:r>
            <a:r>
              <a:rPr lang="en-US" sz="2400" dirty="0"/>
              <a:t>: in testator’s handwriting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Approved</a:t>
            </a:r>
            <a:r>
              <a:rPr lang="en-US" sz="2400" dirty="0"/>
              <a:t>: on pre-printed state law-compliant forms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Nuncupative</a:t>
            </a:r>
            <a:r>
              <a:rPr lang="en-US" sz="2400" dirty="0"/>
              <a:t>: orally; written by witness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Generally not valid for real property transfer</a:t>
            </a:r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2207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Wills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Validity of the will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Legal age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Mentally competent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Entitled ‘last will and testament”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Signed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Witnessed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Voluntary</a:t>
            </a:r>
            <a:endParaRPr lang="en-US" dirty="0"/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87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Wills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8 probating the estat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4"/>
          <a:stretch/>
        </p:blipFill>
        <p:spPr bwMode="auto">
          <a:xfrm>
            <a:off x="2971800" y="1295401"/>
            <a:ext cx="5105400" cy="510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466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to Real Estate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Legal and equitable title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Legal: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ownership of bundle of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buyer acquires legal title at closing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Equitable: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conditional right to legal title subject to owner's agreements with buyers and creditors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mortgagee acquires equitable title from mortgagor at closing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717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800" b="1" dirty="0">
                <a:solidFill>
                  <a:srgbClr val="FF0000"/>
                </a:solidFill>
              </a:rPr>
              <a:t>Wills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Probate process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Validate will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Validate and settle claims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Pay debts against estate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Distribute remaining estate to heirs</a:t>
            </a:r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116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Involuntary Title Transfer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Types of involuntary transfer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Via laws of descent: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Prescribes who gets what in absence of will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If a will; identifies heirs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If no will, property escheats to state/county</a:t>
            </a:r>
            <a:br>
              <a:rPr lang="en-US" sz="2000" dirty="0"/>
            </a:br>
            <a:endParaRPr lang="en-US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Abandonment: escheats if unused for statutory period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Foreclosure: lose title by forfeiture</a:t>
            </a:r>
            <a:br>
              <a:rPr lang="en-US" sz="2400" dirty="0"/>
            </a:br>
            <a:endParaRPr lang="en-US" sz="2400" dirty="0"/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47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800" b="1" dirty="0">
                <a:solidFill>
                  <a:srgbClr val="FF0000"/>
                </a:solidFill>
              </a:rPr>
              <a:t>Involuntary Title Transfer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Types of involuntary transfer (cont.)</a:t>
            </a:r>
            <a:br>
              <a:rPr lang="en-US" sz="2400" b="1" dirty="0"/>
            </a:br>
            <a:endParaRPr lang="en-US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Eminent domain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lose title to public for the “greater good”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owner receives just compensation</a:t>
            </a:r>
            <a:br>
              <a:rPr lang="en-US" sz="2000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Estoppel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barred by prior acts or claims from claiming a right or interest in a property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can prevent an owner from re-claiming a property transferred under false pretenses</a:t>
            </a:r>
          </a:p>
          <a:p>
            <a:pPr marL="914400" lvl="2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899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Involuntary Title Transfer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Involuntary transfer: adverse possession</a:t>
            </a:r>
            <a:br>
              <a:rPr lang="en-US" sz="2400" b="1" dirty="0"/>
            </a:br>
            <a:endParaRPr lang="en-US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Adverse possession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“Unwanted owner” may claim, obtain ownership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Adverse possession criteria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show </a:t>
            </a:r>
            <a:r>
              <a:rPr lang="en-US" b="1" dirty="0"/>
              <a:t>claim of right </a:t>
            </a:r>
            <a:r>
              <a:rPr lang="en-US" dirty="0"/>
              <a:t>as reason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notorious possession</a:t>
            </a:r>
            <a:r>
              <a:rPr lang="en-US" dirty="0"/>
              <a:t>: unconcealed occupation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hostile possession</a:t>
            </a:r>
            <a:r>
              <a:rPr lang="en-US" dirty="0"/>
              <a:t>: claim ownership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continuous</a:t>
            </a:r>
            <a:r>
              <a:rPr lang="en-US" dirty="0"/>
              <a:t> occupation for statutory period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may require payment of taxes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2681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Instruments affecting title must be recorded</a:t>
            </a:r>
            <a:br>
              <a:rPr lang="en-US" sz="2400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Purposes for recordation / title records </a:t>
            </a:r>
            <a:br>
              <a:rPr lang="en-US" sz="2400" dirty="0"/>
            </a:br>
            <a:endParaRPr lang="en-US" sz="24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Gives public constructive notice of title condition, ownership, claims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Determines property marketability; protects buyers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Protects lienholders; establishes priority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94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Chain of title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Chain of title</a:t>
            </a:r>
            <a:r>
              <a:rPr lang="en-US" sz="2400" dirty="0"/>
              <a:t>: successive property owners from original grant to present owner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Cloud on title </a:t>
            </a:r>
            <a:r>
              <a:rPr lang="en-US" sz="2400" dirty="0"/>
              <a:t>– unrecorded claims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Suit to quiet title </a:t>
            </a:r>
            <a:r>
              <a:rPr lang="en-US" sz="2400" dirty="0"/>
              <a:t>– lawsuit to settle claims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Abstract of title</a:t>
            </a:r>
            <a:r>
              <a:rPr lang="en-US" sz="2400" dirty="0"/>
              <a:t>:  written chronology of recorded owners, transfers, encumbrances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911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Recording system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Governed by state law; specific procedures vary</a:t>
            </a:r>
          </a:p>
          <a:p>
            <a:pPr marL="457200" lvl="1" indent="0">
              <a:buNone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Torrens registry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requires court action initially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legal title passes when recordation occurs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3398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49859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</a:t>
            </a:r>
            <a:r>
              <a:rPr lang="en-US" sz="2600" b="1" dirty="0">
                <a:solidFill>
                  <a:srgbClr val="FF0000"/>
                </a:solidFill>
              </a:rPr>
              <a:t>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/>
          </a:p>
          <a:p>
            <a:pPr marL="457200" lvl="1" indent="0">
              <a:buNone/>
            </a:pPr>
            <a:r>
              <a:rPr lang="en-US" sz="2400" b="1" dirty="0"/>
              <a:t>Title </a:t>
            </a:r>
            <a:r>
              <a:rPr lang="en-US" sz="2600" b="1" dirty="0"/>
              <a:t>Evidence</a:t>
            </a:r>
            <a:endParaRPr lang="en-US" sz="2600" dirty="0"/>
          </a:p>
          <a:p>
            <a:pPr marL="457200" lvl="1" indent="0">
              <a:buNone/>
            </a:pPr>
            <a:endParaRPr lang="en-US" sz="5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Purpose of title records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To prove marketable title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To prove identity of 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600" dirty="0"/>
              <a:t>true owner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600" dirty="0"/>
              <a:t>absence of defects or adverse claims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600" dirty="0"/>
              <a:t>undisclosed encumbrances or clouds on title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Culmination of searching title records is completed title insurance policy </a:t>
            </a:r>
            <a:endParaRPr lang="en-US" sz="1200" dirty="0"/>
          </a:p>
          <a:p>
            <a:pPr marL="457200" lvl="1" indent="0">
              <a:buNone/>
            </a:pPr>
            <a:endParaRPr lang="en-US" sz="12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/>
              <a:t>Forms of evidence of marketable title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Torrens certificate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Title insurance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Attorney’s opinion of abstract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600" dirty="0"/>
              <a:t>Title certificate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29658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9 evidence of tit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8"/>
          <a:stretch/>
        </p:blipFill>
        <p:spPr bwMode="auto">
          <a:xfrm>
            <a:off x="3124200" y="914400"/>
            <a:ext cx="4800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391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7818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Records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Title Evidence</a:t>
            </a: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Torrens certificate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best evidence if available in given state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Title insurance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if no Torrens, the best evidence of marketability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standard or extended coverage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Attorney’s opinion of abstract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No proof or guarantee against defects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Title certificate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Summary as of its date; no guarantee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423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to Real Estate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Notice of title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Evidence of ownership </a:t>
            </a:r>
            <a:r>
              <a:rPr lang="en-US" sz="2400" dirty="0"/>
              <a:t>to the public proves who owns legal title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absolute, irrefutable proof of title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Two forms of evidence to legal title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Actual notice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Constructive notice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6-3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5744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to Real Estate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Notice of title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Actual notice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knowledge acquired or imparted </a:t>
            </a:r>
            <a:r>
              <a:rPr lang="en-US" b="1" dirty="0"/>
              <a:t>directly through evidence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presenting or inspecting deed, visiting party in possession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Constructive notice</a:t>
            </a:r>
            <a:r>
              <a:rPr lang="en-US" sz="2400" dirty="0"/>
              <a:t>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knowledge one could or should have obtained, as presumed by law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imparted by </a:t>
            </a:r>
            <a:r>
              <a:rPr lang="en-US" b="1" dirty="0"/>
              <a:t>recording </a:t>
            </a:r>
            <a:r>
              <a:rPr lang="en-US" dirty="0"/>
              <a:t>in title records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726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to Real Estate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Transferring title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Voluntary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Unforced transfer by sale or gift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i="1" dirty="0"/>
              <a:t>Public grant </a:t>
            </a:r>
            <a:r>
              <a:rPr lang="en-US" dirty="0"/>
              <a:t>if from government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i="1" dirty="0"/>
              <a:t>Private grant </a:t>
            </a:r>
            <a:r>
              <a:rPr lang="en-US" dirty="0"/>
              <a:t>if from private party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Transfer by living party effected by a deed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Transfer from deceased via will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Involuntary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Transfer without owner’s consent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339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Title to Real Estate</a:t>
            </a: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Transferring title (cont.)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5 voluntary involuntary title transf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5" b="6667"/>
          <a:stretch/>
        </p:blipFill>
        <p:spPr bwMode="auto">
          <a:xfrm>
            <a:off x="3200400" y="1143000"/>
            <a:ext cx="5029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248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Instruments of voluntary conveyance </a:t>
            </a:r>
            <a:br>
              <a:rPr lang="en-US" sz="2400" dirty="0"/>
            </a:br>
            <a:endParaRPr lang="en-US" sz="2400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i="1" dirty="0"/>
              <a:t>Grantor</a:t>
            </a:r>
            <a:r>
              <a:rPr lang="en-US" sz="2400" dirty="0"/>
              <a:t> deeds to </a:t>
            </a:r>
            <a:r>
              <a:rPr lang="en-US" sz="2400" i="1" dirty="0"/>
              <a:t>grantee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Delivery and acceptance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Legal title transfers upon </a:t>
            </a:r>
            <a:br>
              <a:rPr lang="en-US" sz="2400" dirty="0"/>
            </a:br>
            <a:endParaRPr lang="en-US" sz="2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Competent grantor's intentional </a:t>
            </a:r>
            <a:r>
              <a:rPr lang="en-US" b="1" dirty="0"/>
              <a:t>delivery</a:t>
            </a:r>
            <a:br>
              <a:rPr lang="en-US" dirty="0"/>
            </a:br>
            <a:endParaRPr lang="en-US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Grantee's </a:t>
            </a:r>
            <a:r>
              <a:rPr lang="en-US" b="1" dirty="0"/>
              <a:t>acceptance</a:t>
            </a:r>
            <a:br>
              <a:rPr lang="en-US" dirty="0"/>
            </a:br>
            <a:endParaRPr lang="en-US" dirty="0"/>
          </a:p>
          <a:p>
            <a:pPr marL="857250" lvl="1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In Torrens, title transfers upon registration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661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2801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6 conveyance by valid dee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1"/>
          <a:stretch/>
        </p:blipFill>
        <p:spPr bwMode="auto">
          <a:xfrm>
            <a:off x="3200400" y="838200"/>
            <a:ext cx="5105400" cy="562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646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6:</a:t>
            </a:r>
            <a:br>
              <a:rPr lang="en-US" sz="2400" dirty="0"/>
            </a:br>
            <a:r>
              <a:rPr lang="en-US" sz="2400" dirty="0"/>
              <a:t>Transferring &amp; </a:t>
            </a:r>
            <a:br>
              <a:rPr lang="en-US" sz="2400" dirty="0"/>
            </a:br>
            <a:r>
              <a:rPr lang="en-US" sz="2400" dirty="0"/>
              <a:t>Recording</a:t>
            </a:r>
            <a:br>
              <a:rPr lang="en-US" sz="2400" dirty="0"/>
            </a:br>
            <a:r>
              <a:rPr lang="en-US" sz="2400" dirty="0"/>
              <a:t>Title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553200" cy="605155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Deeds of Conveyance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Deed clauses and covenants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Granting clause: </a:t>
            </a:r>
            <a:r>
              <a:rPr lang="en-US" sz="2400" dirty="0"/>
              <a:t>, or premises clause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Only clause required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Identifies parties, property, consideration</a:t>
            </a:r>
            <a:br>
              <a:rPr lang="en-US" dirty="0"/>
            </a:br>
            <a:endParaRPr lang="en-US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Habendum</a:t>
            </a:r>
            <a:r>
              <a:rPr lang="en-US" sz="2400" dirty="0"/>
              <a:t> </a:t>
            </a:r>
            <a:r>
              <a:rPr lang="en-US" sz="2400" b="1" dirty="0"/>
              <a:t>clause</a:t>
            </a:r>
            <a:r>
              <a:rPr lang="en-US" sz="2400" dirty="0"/>
              <a:t>: type of estate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Reddendum</a:t>
            </a:r>
            <a:r>
              <a:rPr lang="en-US" sz="2400" dirty="0"/>
              <a:t> </a:t>
            </a:r>
            <a:r>
              <a:rPr lang="en-US" sz="2400" b="1" dirty="0"/>
              <a:t>clause</a:t>
            </a:r>
            <a:r>
              <a:rPr lang="en-US" sz="2400" dirty="0"/>
              <a:t>: restrictions, liens, etc.</a:t>
            </a:r>
            <a:br>
              <a:rPr lang="en-US" sz="2400" dirty="0"/>
            </a:br>
            <a:endParaRPr lang="en-US" sz="2400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Tenendum</a:t>
            </a:r>
            <a:r>
              <a:rPr lang="en-US" sz="2400" dirty="0"/>
              <a:t> </a:t>
            </a:r>
            <a:r>
              <a:rPr lang="en-US" sz="2400" b="1" dirty="0"/>
              <a:t>clause</a:t>
            </a:r>
            <a:r>
              <a:rPr lang="en-US" sz="2400" dirty="0"/>
              <a:t>: other property included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dirty="0"/>
              <a:t>	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Title to Real Estate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Deeds of Conveyance</a:t>
            </a:r>
          </a:p>
          <a:p>
            <a:endParaRPr lang="en-US" b="1" dirty="0"/>
          </a:p>
          <a:p>
            <a:r>
              <a:rPr lang="en-US" b="1" dirty="0"/>
              <a:t>Wills</a:t>
            </a:r>
          </a:p>
          <a:p>
            <a:endParaRPr lang="en-US" b="1" dirty="0"/>
          </a:p>
          <a:p>
            <a:r>
              <a:rPr lang="en-US" b="1" dirty="0"/>
              <a:t>Involuntary Title Transfer</a:t>
            </a:r>
          </a:p>
          <a:p>
            <a:endParaRPr lang="en-US" b="1" dirty="0"/>
          </a:p>
          <a:p>
            <a:r>
              <a:rPr lang="en-US" b="1" dirty="0"/>
              <a:t>Title Records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4343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 6  Transferring &amp; Recording Title       Slide 6-9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036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2287</Words>
  <Application>Microsoft Office PowerPoint</Application>
  <PresentationFormat>On-screen Show (4:3)</PresentationFormat>
  <Paragraphs>614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Courier New</vt:lpstr>
      <vt:lpstr>Wingdings</vt:lpstr>
      <vt:lpstr>Office Theme</vt:lpstr>
      <vt:lpstr>1_Office Theme</vt:lpstr>
      <vt:lpstr>Unit 6: TRANSFERRING &amp; RECORDING TITLE TO REAL ESTATE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  <vt:lpstr># 6: Transferring &amp;  Recording Title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105</cp:revision>
  <cp:lastPrinted>2016-08-28T14:04:38Z</cp:lastPrinted>
  <dcterms:created xsi:type="dcterms:W3CDTF">2016-08-26T20:25:48Z</dcterms:created>
  <dcterms:modified xsi:type="dcterms:W3CDTF">2023-04-27T14:34:58Z</dcterms:modified>
</cp:coreProperties>
</file>